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8" r:id="rId4"/>
    <p:sldId id="261" r:id="rId5"/>
    <p:sldId id="260" r:id="rId6"/>
    <p:sldId id="262" r:id="rId7"/>
    <p:sldId id="259" r:id="rId8"/>
    <p:sldId id="263" r:id="rId9"/>
    <p:sldId id="264" r:id="rId10"/>
    <p:sldId id="265" r:id="rId11"/>
    <p:sldId id="269" r:id="rId12"/>
    <p:sldId id="266" r:id="rId13"/>
    <p:sldId id="267" r:id="rId14"/>
    <p:sldId id="270" r:id="rId15"/>
    <p:sldId id="271" r:id="rId16"/>
    <p:sldId id="273" r:id="rId17"/>
    <p:sldId id="268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AC144-8AD8-4C47-8FE9-76DBF4DC4063}" type="datetimeFigureOut">
              <a:rPr lang="en-US" smtClean="0"/>
              <a:t>27-Jun-17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4977-5342-4C11-9533-3323EE7A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36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AC144-8AD8-4C47-8FE9-76DBF4DC4063}" type="datetimeFigureOut">
              <a:rPr lang="en-US" smtClean="0"/>
              <a:t>27-Jun-17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4977-5342-4C11-9533-3323EE7A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22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AC144-8AD8-4C47-8FE9-76DBF4DC4063}" type="datetimeFigureOut">
              <a:rPr lang="en-US" smtClean="0"/>
              <a:t>27-Jun-17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4977-5342-4C11-9533-3323EE7A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3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AC144-8AD8-4C47-8FE9-76DBF4DC4063}" type="datetimeFigureOut">
              <a:rPr lang="en-US" smtClean="0"/>
              <a:t>27-Jun-17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4977-5342-4C11-9533-3323EE7A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AC144-8AD8-4C47-8FE9-76DBF4DC4063}" type="datetimeFigureOut">
              <a:rPr lang="en-US" smtClean="0"/>
              <a:t>27-Jun-17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4977-5342-4C11-9533-3323EE7A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24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AC144-8AD8-4C47-8FE9-76DBF4DC4063}" type="datetimeFigureOut">
              <a:rPr lang="en-US" smtClean="0"/>
              <a:t>27-Jun-17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4977-5342-4C11-9533-3323EE7A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22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AC144-8AD8-4C47-8FE9-76DBF4DC4063}" type="datetimeFigureOut">
              <a:rPr lang="en-US" smtClean="0"/>
              <a:t>27-Jun-17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4977-5342-4C11-9533-3323EE7A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09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AC144-8AD8-4C47-8FE9-76DBF4DC4063}" type="datetimeFigureOut">
              <a:rPr lang="en-US" smtClean="0"/>
              <a:t>27-Jun-17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4977-5342-4C11-9533-3323EE7A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AC144-8AD8-4C47-8FE9-76DBF4DC4063}" type="datetimeFigureOut">
              <a:rPr lang="en-US" smtClean="0"/>
              <a:t>27-Jun-17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4977-5342-4C11-9533-3323EE7A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12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AC144-8AD8-4C47-8FE9-76DBF4DC4063}" type="datetimeFigureOut">
              <a:rPr lang="en-US" smtClean="0"/>
              <a:t>27-Jun-17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4977-5342-4C11-9533-3323EE7A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7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AC144-8AD8-4C47-8FE9-76DBF4DC4063}" type="datetimeFigureOut">
              <a:rPr lang="en-US" smtClean="0"/>
              <a:t>27-Jun-17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4977-5342-4C11-9533-3323EE7A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76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AC144-8AD8-4C47-8FE9-76DBF4DC4063}" type="datetimeFigureOut">
              <a:rPr lang="en-US" smtClean="0"/>
              <a:t>27-Jun-17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74977-5342-4C11-9533-3323EE7A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88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1759285" y="812169"/>
            <a:ext cx="90005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70C0"/>
                </a:solidFill>
              </a:rPr>
              <a:t>How to make an auto flight?: plane</a:t>
            </a:r>
          </a:p>
          <a:p>
            <a:pPr algn="ctr"/>
            <a:r>
              <a:rPr lang="en-US" sz="4000" b="1" dirty="0" smtClean="0">
                <a:solidFill>
                  <a:srgbClr val="0070C0"/>
                </a:solidFill>
              </a:rPr>
              <a:t>Skywalker 1900 airframe</a:t>
            </a:r>
            <a:endParaRPr lang="en-US" sz="4000" dirty="0" smtClean="0">
              <a:solidFill>
                <a:srgbClr val="0070C0"/>
              </a:solidFill>
            </a:endParaRPr>
          </a:p>
          <a:p>
            <a:endParaRPr lang="en-US" sz="4000" dirty="0"/>
          </a:p>
          <a:p>
            <a:pPr algn="ctr"/>
            <a:r>
              <a:rPr lang="en-US" sz="4000" dirty="0" smtClean="0"/>
              <a:t>Dr. Tadej Kosel</a:t>
            </a:r>
          </a:p>
          <a:p>
            <a:pPr algn="ctr"/>
            <a:r>
              <a:rPr lang="en-US" sz="4000" dirty="0" smtClean="0"/>
              <a:t>AFSL</a:t>
            </a:r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r>
              <a:rPr lang="en-US" sz="4000" dirty="0" smtClean="0"/>
              <a:t>June 27</a:t>
            </a:r>
            <a:r>
              <a:rPr lang="en-US" sz="4000" baseline="30000" dirty="0" smtClean="0"/>
              <a:t>th</a:t>
            </a:r>
            <a:r>
              <a:rPr lang="en-US" sz="4000" dirty="0" smtClean="0"/>
              <a:t> 2017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7465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1472682" y="60255"/>
            <a:ext cx="9000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(under </a:t>
            </a:r>
            <a:r>
              <a:rPr lang="en-US" sz="2400" dirty="0" err="1" smtClean="0"/>
              <a:t>Config</a:t>
            </a:r>
            <a:r>
              <a:rPr lang="en-US" sz="2400" dirty="0" smtClean="0"/>
              <a:t>/Tuning -&gt; Basic tuning)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045" y="1122084"/>
            <a:ext cx="8082638" cy="50627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2165371" y="6184836"/>
            <a:ext cx="9219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Appropriate pitch max angle = 25 </a:t>
            </a:r>
            <a:r>
              <a:rPr lang="en-US" sz="3200" dirty="0" err="1" smtClean="0">
                <a:solidFill>
                  <a:srgbClr val="FF0000"/>
                </a:solidFill>
              </a:rPr>
              <a:t>deg</a:t>
            </a:r>
            <a:endParaRPr lang="en-US" sz="3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78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8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991296" y="675691"/>
            <a:ext cx="90005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TAKE-OFF GRADIENT &lt; 25%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 smtClean="0">
                <a:solidFill>
                  <a:srgbClr val="FF0000"/>
                </a:solidFill>
              </a:rPr>
              <a:t>APPROACH GRADIENT &gt; -15%     (&lt; abs(-15%))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 smtClean="0">
                <a:solidFill>
                  <a:srgbClr val="FF0000"/>
                </a:solidFill>
              </a:rPr>
              <a:t>FINAL APPROACH GRADIENT &gt; -</a:t>
            </a:r>
            <a:r>
              <a:rPr lang="en-US" sz="3200" b="1" dirty="0">
                <a:solidFill>
                  <a:srgbClr val="FF0000"/>
                </a:solidFill>
              </a:rPr>
              <a:t>10% </a:t>
            </a:r>
            <a:r>
              <a:rPr lang="en-US" sz="3200" b="1" dirty="0" smtClean="0">
                <a:solidFill>
                  <a:srgbClr val="FF0000"/>
                </a:solidFill>
              </a:rPr>
              <a:t>   (&lt; abs(-10%))</a:t>
            </a:r>
            <a:endParaRPr lang="en-US" sz="3200" b="1" dirty="0">
              <a:solidFill>
                <a:srgbClr val="FF0000"/>
              </a:solidFill>
            </a:endParaRPr>
          </a:p>
          <a:p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6" y="4923416"/>
            <a:ext cx="11962263" cy="174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9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503689" y="2047290"/>
            <a:ext cx="11349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Anakin auto land on K-drive</a:t>
            </a:r>
          </a:p>
          <a:p>
            <a:endParaRPr lang="en-US" sz="2400" dirty="0" smtClean="0"/>
          </a:p>
          <a:p>
            <a:r>
              <a:rPr lang="en-US" sz="2400" dirty="0" smtClean="0"/>
              <a:t>..\Missions\17_06_03_Carnation\</a:t>
            </a:r>
            <a:r>
              <a:rPr lang="en-US" sz="2400" dirty="0" err="1" smtClean="0"/>
              <a:t>RawData</a:t>
            </a:r>
            <a:r>
              <a:rPr lang="en-US" sz="2400" dirty="0" smtClean="0"/>
              <a:t>\</a:t>
            </a:r>
            <a:r>
              <a:rPr lang="en-US" sz="2400" dirty="0" err="1" smtClean="0"/>
              <a:t>AnakinData</a:t>
            </a:r>
            <a:r>
              <a:rPr lang="en-US" sz="2400" dirty="0" smtClean="0"/>
              <a:t>\Flight056\</a:t>
            </a:r>
            <a:r>
              <a:rPr lang="en-US" sz="2400" dirty="0" err="1" smtClean="0"/>
              <a:t>PicturesAndMedia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..\</a:t>
            </a:r>
            <a:r>
              <a:rPr lang="en-US" sz="2400" dirty="0" smtClean="0"/>
              <a:t>Missions\17_05_25_meadowbrook\</a:t>
            </a:r>
            <a:r>
              <a:rPr lang="en-US" sz="2400" dirty="0" err="1" smtClean="0"/>
              <a:t>RawData</a:t>
            </a:r>
            <a:r>
              <a:rPr lang="en-US" sz="2400" dirty="0" smtClean="0"/>
              <a:t>\</a:t>
            </a:r>
            <a:r>
              <a:rPr lang="en-US" sz="2400" dirty="0" err="1" smtClean="0"/>
              <a:t>AnakinData</a:t>
            </a:r>
            <a:r>
              <a:rPr lang="en-US" sz="2400" dirty="0" smtClean="0"/>
              <a:t>\Flight053\</a:t>
            </a:r>
            <a:r>
              <a:rPr lang="en-US" sz="2400" dirty="0" err="1" smtClean="0"/>
              <a:t>PicturesAndMedia</a:t>
            </a:r>
            <a:endParaRPr lang="en-US" sz="24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20296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49" y="0"/>
            <a:ext cx="8305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3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83" y="0"/>
            <a:ext cx="8204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7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1691045" y="109308"/>
            <a:ext cx="900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Planning of auto </a:t>
            </a:r>
            <a:r>
              <a:rPr lang="en-US" sz="3200" dirty="0">
                <a:solidFill>
                  <a:srgbClr val="FF0000"/>
                </a:solidFill>
              </a:rPr>
              <a:t>flight take-off </a:t>
            </a:r>
            <a:r>
              <a:rPr lang="en-US" sz="3200" dirty="0" smtClean="0">
                <a:solidFill>
                  <a:srgbClr val="FF0000"/>
                </a:solidFill>
              </a:rPr>
              <a:t>and landing for Copter</a:t>
            </a:r>
          </a:p>
          <a:p>
            <a:endParaRPr lang="en-US" sz="2400" dirty="0" smtClean="0"/>
          </a:p>
          <a:p>
            <a:r>
              <a:rPr lang="en-US" sz="2400" dirty="0" smtClean="0"/>
              <a:t>(under </a:t>
            </a:r>
            <a:r>
              <a:rPr lang="en-US" sz="2400" dirty="0" err="1" smtClean="0"/>
              <a:t>Config</a:t>
            </a:r>
            <a:r>
              <a:rPr lang="en-US" sz="2400" dirty="0" smtClean="0"/>
              <a:t>/Tuning -&gt; Extended tuning)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045" y="2054628"/>
            <a:ext cx="5767068" cy="43835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43499" y="2736376"/>
            <a:ext cx="181722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AUTO TAKE OFF</a:t>
            </a:r>
          </a:p>
          <a:p>
            <a:endParaRPr lang="en-US" sz="2000" dirty="0" smtClean="0"/>
          </a:p>
          <a:p>
            <a:r>
              <a:rPr lang="en-US" sz="2000" dirty="0" smtClean="0"/>
              <a:t>- TAKE-OFF</a:t>
            </a:r>
          </a:p>
          <a:p>
            <a:r>
              <a:rPr lang="en-US" sz="2000" dirty="0" smtClean="0"/>
              <a:t>- MISSION</a:t>
            </a:r>
          </a:p>
          <a:p>
            <a:r>
              <a:rPr lang="en-US" sz="2000" dirty="0" smtClean="0"/>
              <a:t>- RTL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880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2001595" y="132312"/>
            <a:ext cx="90005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How to activate auto flight?</a:t>
            </a:r>
            <a:endParaRPr lang="en-US" sz="3200" dirty="0" smtClean="0">
              <a:solidFill>
                <a:srgbClr val="FF0000"/>
              </a:solidFill>
            </a:endParaRPr>
          </a:p>
          <a:p>
            <a:endParaRPr lang="en-US" sz="2400" dirty="0" smtClean="0"/>
          </a:p>
          <a:p>
            <a:pPr marL="342900" indent="-342900">
              <a:buFontTx/>
              <a:buChar char="-"/>
            </a:pPr>
            <a:r>
              <a:rPr lang="en-US" sz="2400" dirty="0" smtClean="0"/>
              <a:t>Prepare mission (under Flight plan)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Check vehicle parameters (under </a:t>
            </a:r>
            <a:r>
              <a:rPr lang="en-US" sz="2400" dirty="0" err="1" smtClean="0"/>
              <a:t>Config</a:t>
            </a:r>
            <a:r>
              <a:rPr lang="en-US" sz="2400" dirty="0" smtClean="0"/>
              <a:t> / Tuning)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Upload the mission on the Pixhawk </a:t>
            </a:r>
            <a:r>
              <a:rPr lang="en-US" sz="2400" dirty="0"/>
              <a:t>(under Flight plan</a:t>
            </a:r>
            <a:r>
              <a:rPr lang="en-US" sz="2400" dirty="0" smtClean="0"/>
              <a:t>)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Arm motor </a:t>
            </a:r>
            <a:r>
              <a:rPr lang="en-US" sz="2400" dirty="0"/>
              <a:t>(under Flight Data / </a:t>
            </a:r>
            <a:r>
              <a:rPr lang="en-US" sz="2400" dirty="0" smtClean="0"/>
              <a:t>Actions press ARM)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Make servo and motor test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Press AUTO button (under Flight Data / Actions)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FF0000"/>
                </a:solidFill>
              </a:rPr>
              <a:t>Vehicle will start to take off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595" y="3671742"/>
            <a:ext cx="6815945" cy="302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2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1759285" y="812169"/>
            <a:ext cx="9000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70C0"/>
                </a:solidFill>
              </a:rPr>
              <a:t>Skywalker 1900 airframe</a:t>
            </a:r>
            <a:endParaRPr lang="en-US" sz="4000" dirty="0" smtClean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81" y="1747349"/>
            <a:ext cx="8573522" cy="48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02859" y="159137"/>
            <a:ext cx="1094550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Important </a:t>
            </a:r>
            <a:r>
              <a:rPr lang="en-US" sz="2000" b="1" dirty="0"/>
              <a:t>auto flight parameters for </a:t>
            </a:r>
            <a:r>
              <a:rPr lang="en-US" sz="2000" b="1" dirty="0" smtClean="0"/>
              <a:t>HAND LAUNCHING:</a:t>
            </a:r>
          </a:p>
          <a:p>
            <a:endParaRPr lang="en-US" sz="2000" dirty="0"/>
          </a:p>
          <a:p>
            <a:r>
              <a:rPr lang="en-US" sz="2000" b="1" dirty="0" smtClean="0">
                <a:solidFill>
                  <a:srgbClr val="C00000"/>
                </a:solidFill>
              </a:rPr>
              <a:t>AUTO TAKE-OFF</a:t>
            </a:r>
          </a:p>
          <a:p>
            <a:endParaRPr lang="en-US" sz="2000" dirty="0"/>
          </a:p>
          <a:p>
            <a:r>
              <a:rPr lang="en-US" sz="2000" dirty="0"/>
              <a:t>   </a:t>
            </a:r>
            <a:r>
              <a:rPr lang="en-US" sz="2000" dirty="0" smtClean="0"/>
              <a:t>- </a:t>
            </a:r>
            <a:r>
              <a:rPr lang="en-US" sz="2000" dirty="0" smtClean="0">
                <a:solidFill>
                  <a:srgbClr val="0070C0"/>
                </a:solidFill>
              </a:rPr>
              <a:t>TKOFF_THR_MINACC</a:t>
            </a:r>
          </a:p>
          <a:p>
            <a:r>
              <a:rPr lang="en-US" sz="2000" dirty="0"/>
              <a:t>	parameter controls the minimum forward </a:t>
            </a:r>
            <a:r>
              <a:rPr lang="en-US" sz="2000" dirty="0">
                <a:solidFill>
                  <a:srgbClr val="FF0000"/>
                </a:solidFill>
              </a:rPr>
              <a:t>acceleration</a:t>
            </a:r>
            <a:r>
              <a:rPr lang="en-US" sz="2000" dirty="0"/>
              <a:t> of the aircraft before </a:t>
            </a:r>
            <a:r>
              <a:rPr lang="en-US" sz="2000" dirty="0" smtClean="0"/>
              <a:t>the </a:t>
            </a:r>
            <a:r>
              <a:rPr lang="en-US" sz="2000" dirty="0"/>
              <a:t>throttle will </a:t>
            </a:r>
            <a:r>
              <a:rPr lang="en-US" sz="2000" dirty="0" smtClean="0"/>
              <a:t>	engage (</a:t>
            </a:r>
            <a:r>
              <a:rPr lang="en-US" sz="2000" dirty="0" smtClean="0">
                <a:solidFill>
                  <a:srgbClr val="00B050"/>
                </a:solidFill>
              </a:rPr>
              <a:t>set value = 0 m/s</a:t>
            </a:r>
            <a:r>
              <a:rPr lang="en-US" sz="2000" baseline="30000" dirty="0" smtClean="0">
                <a:solidFill>
                  <a:srgbClr val="00B050"/>
                </a:solidFill>
              </a:rPr>
              <a:t>2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000" dirty="0"/>
              <a:t>   </a:t>
            </a:r>
            <a:r>
              <a:rPr lang="en-US" sz="2000" dirty="0" smtClean="0"/>
              <a:t>- </a:t>
            </a:r>
            <a:r>
              <a:rPr lang="en-US" sz="2000" dirty="0" smtClean="0">
                <a:solidFill>
                  <a:srgbClr val="0070C0"/>
                </a:solidFill>
              </a:rPr>
              <a:t>TKOFF_THR_DELAY</a:t>
            </a:r>
          </a:p>
          <a:p>
            <a:r>
              <a:rPr lang="en-US" sz="2000" dirty="0"/>
              <a:t>	parameter is a </a:t>
            </a:r>
            <a:r>
              <a:rPr lang="en-US" sz="2000" dirty="0">
                <a:solidFill>
                  <a:srgbClr val="FF0000"/>
                </a:solidFill>
              </a:rPr>
              <a:t>delay</a:t>
            </a:r>
            <a:r>
              <a:rPr lang="en-US" sz="2000" dirty="0"/>
              <a:t> in 1/10 of a second units to hold off starting the motor </a:t>
            </a:r>
            <a:r>
              <a:rPr lang="en-US" sz="2000" dirty="0" smtClean="0"/>
              <a:t>after </a:t>
            </a:r>
            <a:r>
              <a:rPr lang="en-US" sz="2000" dirty="0"/>
              <a:t>the minimum </a:t>
            </a:r>
            <a:r>
              <a:rPr lang="en-US" sz="2000" dirty="0" smtClean="0"/>
              <a:t>	acceleration </a:t>
            </a:r>
            <a:r>
              <a:rPr lang="en-US" sz="2000" dirty="0"/>
              <a:t>is </a:t>
            </a:r>
            <a:r>
              <a:rPr lang="en-US" sz="2000" dirty="0" smtClean="0"/>
              <a:t>reached (</a:t>
            </a:r>
            <a:r>
              <a:rPr lang="en-US" sz="2000" dirty="0" smtClean="0">
                <a:solidFill>
                  <a:srgbClr val="00B050"/>
                </a:solidFill>
              </a:rPr>
              <a:t>set value = 0 s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000" dirty="0"/>
              <a:t>   </a:t>
            </a:r>
            <a:r>
              <a:rPr lang="en-US" sz="2000" dirty="0" smtClean="0"/>
              <a:t>- </a:t>
            </a:r>
            <a:r>
              <a:rPr lang="en-US" sz="2000" dirty="0" smtClean="0">
                <a:solidFill>
                  <a:srgbClr val="0070C0"/>
                </a:solidFill>
              </a:rPr>
              <a:t>TKOFF_THR_MINSPD</a:t>
            </a:r>
          </a:p>
          <a:p>
            <a:r>
              <a:rPr lang="en-US" sz="2000" dirty="0"/>
              <a:t>	parameter is a minimum </a:t>
            </a:r>
            <a:r>
              <a:rPr lang="en-US" sz="2000" dirty="0">
                <a:solidFill>
                  <a:srgbClr val="FF0000"/>
                </a:solidFill>
              </a:rPr>
              <a:t>ground speed</a:t>
            </a:r>
            <a:r>
              <a:rPr lang="en-US" sz="2000" dirty="0"/>
              <a:t> (as measured by the GPS) before the </a:t>
            </a:r>
            <a:r>
              <a:rPr lang="en-US" sz="2000" dirty="0" smtClean="0"/>
              <a:t>motor starts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00B050"/>
                </a:solidFill>
              </a:rPr>
              <a:t>set value = 0 m/s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000" dirty="0"/>
              <a:t>   </a:t>
            </a:r>
            <a:r>
              <a:rPr lang="en-US" sz="2000" dirty="0" smtClean="0"/>
              <a:t>- </a:t>
            </a:r>
            <a:r>
              <a:rPr lang="en-US" sz="2000" dirty="0" smtClean="0">
                <a:solidFill>
                  <a:srgbClr val="0070C0"/>
                </a:solidFill>
              </a:rPr>
              <a:t>TECS_PITCH_MAX</a:t>
            </a:r>
          </a:p>
          <a:p>
            <a:r>
              <a:rPr lang="en-US" sz="2000" dirty="0">
                <a:solidFill>
                  <a:srgbClr val="0070C0"/>
                </a:solidFill>
              </a:rPr>
              <a:t>	</a:t>
            </a:r>
            <a:r>
              <a:rPr lang="en-US" sz="2000" dirty="0"/>
              <a:t>controls the maximum </a:t>
            </a:r>
            <a:r>
              <a:rPr lang="en-US" sz="2000" dirty="0">
                <a:solidFill>
                  <a:srgbClr val="FF0000"/>
                </a:solidFill>
              </a:rPr>
              <a:t>pitch</a:t>
            </a:r>
            <a:r>
              <a:rPr lang="en-US" sz="2000" dirty="0"/>
              <a:t> which the autopilot will demand in auto </a:t>
            </a:r>
            <a:r>
              <a:rPr lang="en-US" sz="2000" dirty="0" smtClean="0"/>
              <a:t>flight (</a:t>
            </a:r>
            <a:r>
              <a:rPr lang="en-US" sz="2000" dirty="0" smtClean="0">
                <a:solidFill>
                  <a:srgbClr val="00B050"/>
                </a:solidFill>
              </a:rPr>
              <a:t>set value = 0</a:t>
            </a:r>
            <a:r>
              <a:rPr lang="en-US" sz="2000" dirty="0" smtClean="0"/>
              <a:t>) -&gt; 	take effect </a:t>
            </a:r>
            <a:r>
              <a:rPr lang="en-US" sz="2000" dirty="0" smtClean="0">
                <a:solidFill>
                  <a:srgbClr val="0070C0"/>
                </a:solidFill>
              </a:rPr>
              <a:t>LIM_PITCH_MAX</a:t>
            </a:r>
            <a:endParaRPr lang="en-US" sz="2000" dirty="0" smtClean="0"/>
          </a:p>
          <a:p>
            <a:r>
              <a:rPr lang="en-US" sz="2000" dirty="0" smtClean="0"/>
              <a:t>   -  </a:t>
            </a:r>
            <a:r>
              <a:rPr lang="en-US" sz="2000" dirty="0" smtClean="0">
                <a:solidFill>
                  <a:srgbClr val="0070C0"/>
                </a:solidFill>
              </a:rPr>
              <a:t>LIM_PITCH_MAX</a:t>
            </a:r>
          </a:p>
          <a:p>
            <a:r>
              <a:rPr lang="en-US" sz="2000" dirty="0">
                <a:solidFill>
                  <a:srgbClr val="0070C0"/>
                </a:solidFill>
              </a:rPr>
              <a:t>	</a:t>
            </a:r>
            <a:r>
              <a:rPr lang="en-US" sz="2000" dirty="0"/>
              <a:t>Maximum </a:t>
            </a:r>
            <a:r>
              <a:rPr lang="en-US" sz="2000" dirty="0" smtClean="0">
                <a:solidFill>
                  <a:srgbClr val="FF0000"/>
                </a:solidFill>
              </a:rPr>
              <a:t>pitch</a:t>
            </a:r>
            <a:r>
              <a:rPr lang="en-US" sz="2000" dirty="0" smtClean="0"/>
              <a:t> angle in FBWA and auto flight (</a:t>
            </a:r>
            <a:r>
              <a:rPr lang="en-US" sz="2000" dirty="0" smtClean="0">
                <a:solidFill>
                  <a:srgbClr val="00B050"/>
                </a:solidFill>
              </a:rPr>
              <a:t>set value = 25 </a:t>
            </a:r>
            <a:r>
              <a:rPr lang="en-US" sz="2000" dirty="0" err="1" smtClean="0">
                <a:solidFill>
                  <a:srgbClr val="00B050"/>
                </a:solidFill>
              </a:rPr>
              <a:t>deg</a:t>
            </a:r>
            <a:r>
              <a:rPr lang="en-US" sz="2000" dirty="0" smtClean="0"/>
              <a:t>)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More info: http</a:t>
            </a:r>
            <a:r>
              <a:rPr lang="en-US" sz="2000" dirty="0"/>
              <a:t>://</a:t>
            </a:r>
            <a:r>
              <a:rPr lang="en-US" sz="2000" dirty="0" smtClean="0"/>
              <a:t>ardupilot.org/plane/docs/automatic-takeoff.html</a:t>
            </a:r>
          </a:p>
        </p:txBody>
      </p:sp>
    </p:spTree>
    <p:extLst>
      <p:ext uri="{BB962C8B-B14F-4D97-AF65-F5344CB8AC3E}">
        <p14:creationId xmlns:p14="http://schemas.microsoft.com/office/powerpoint/2010/main" val="86770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559558" y="159137"/>
            <a:ext cx="111297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AUTO LANDING: APPROACH AND FLARE</a:t>
            </a:r>
          </a:p>
          <a:p>
            <a:endParaRPr lang="en-US" sz="2000" b="1" dirty="0">
              <a:solidFill>
                <a:srgbClr val="C00000"/>
              </a:solidFill>
            </a:endParaRPr>
          </a:p>
          <a:p>
            <a:pPr algn="just"/>
            <a:r>
              <a:rPr lang="en-US" sz="2000" dirty="0"/>
              <a:t>The final stage of the landing is called the “flare”. </a:t>
            </a:r>
            <a:r>
              <a:rPr lang="en-US" sz="2000" dirty="0">
                <a:solidFill>
                  <a:srgbClr val="FF0000"/>
                </a:solidFill>
              </a:rPr>
              <a:t>During the flare the aircraft tries to retain a course along the line between the last waypoint and the landing waypoint</a:t>
            </a:r>
            <a:r>
              <a:rPr lang="en-US" sz="2000" dirty="0"/>
              <a:t>, and it controls it’s height solely using a target descent rate. Once the flare is started the throttle is “disabled” - set to some value between THR_MIN and zero.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 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  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More info: http</a:t>
            </a:r>
            <a:r>
              <a:rPr lang="en-US" sz="2000" dirty="0"/>
              <a:t>://</a:t>
            </a:r>
            <a:r>
              <a:rPr lang="en-US" sz="2000" dirty="0" smtClean="0"/>
              <a:t>ardupilot.org/plane/docs/automatic-landing.html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31" y="2327015"/>
            <a:ext cx="9357318" cy="294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498143" y="159137"/>
            <a:ext cx="1123893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AUTO LANDING</a:t>
            </a:r>
          </a:p>
          <a:p>
            <a:endParaRPr lang="en-US" sz="2000" dirty="0"/>
          </a:p>
          <a:p>
            <a:r>
              <a:rPr lang="en-US" sz="2000" dirty="0"/>
              <a:t>   </a:t>
            </a:r>
            <a:r>
              <a:rPr lang="en-US" sz="2000" dirty="0" smtClean="0"/>
              <a:t>- </a:t>
            </a:r>
            <a:r>
              <a:rPr lang="en-US" sz="2000" dirty="0">
                <a:solidFill>
                  <a:srgbClr val="0070C0"/>
                </a:solidFill>
              </a:rPr>
              <a:t> LAND_FLARE_SEC</a:t>
            </a:r>
            <a:r>
              <a:rPr lang="en-US" sz="2000" dirty="0" smtClean="0"/>
              <a:t>	</a:t>
            </a:r>
          </a:p>
          <a:p>
            <a:r>
              <a:rPr lang="en-US" sz="2000" dirty="0"/>
              <a:t>	This is the </a:t>
            </a:r>
            <a:r>
              <a:rPr lang="en-US" sz="2000" dirty="0">
                <a:solidFill>
                  <a:srgbClr val="FF0000"/>
                </a:solidFill>
              </a:rPr>
              <a:t>time</a:t>
            </a:r>
            <a:r>
              <a:rPr lang="en-US" sz="2000" dirty="0"/>
              <a:t> in seconds before the aircraft would hit the ground if it </a:t>
            </a:r>
            <a:r>
              <a:rPr lang="en-US" sz="2000" dirty="0" smtClean="0"/>
              <a:t>continued </a:t>
            </a:r>
            <a:r>
              <a:rPr lang="en-US" sz="2000" dirty="0"/>
              <a:t>with its current </a:t>
            </a:r>
            <a:r>
              <a:rPr lang="en-US" sz="2000" dirty="0" smtClean="0"/>
              <a:t>	descent </a:t>
            </a:r>
            <a:r>
              <a:rPr lang="en-US" sz="2000" dirty="0"/>
              <a:t>rate. (</a:t>
            </a:r>
            <a:r>
              <a:rPr lang="en-US" sz="2000" dirty="0" smtClean="0">
                <a:solidFill>
                  <a:srgbClr val="00B050"/>
                </a:solidFill>
              </a:rPr>
              <a:t>set value = 0 s</a:t>
            </a:r>
            <a:r>
              <a:rPr lang="en-US" sz="2000" dirty="0" smtClean="0"/>
              <a:t>)</a:t>
            </a:r>
            <a:br>
              <a:rPr lang="en-US" sz="2000" dirty="0" smtClean="0"/>
            </a:br>
            <a:r>
              <a:rPr lang="en-US" sz="2000" dirty="0" smtClean="0"/>
              <a:t>   - 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LAND_FLARE_ALT </a:t>
            </a:r>
            <a:r>
              <a:rPr lang="en-US" sz="2000" dirty="0"/>
              <a:t>	</a:t>
            </a:r>
            <a:endParaRPr lang="en-US" sz="2000" dirty="0" smtClean="0"/>
          </a:p>
          <a:p>
            <a:r>
              <a:rPr lang="en-US" sz="2000" dirty="0"/>
              <a:t>	That is an </a:t>
            </a:r>
            <a:r>
              <a:rPr lang="en-US" sz="2000" dirty="0">
                <a:solidFill>
                  <a:srgbClr val="FF0000"/>
                </a:solidFill>
              </a:rPr>
              <a:t>altitude</a:t>
            </a:r>
            <a:r>
              <a:rPr lang="en-US" sz="2000" dirty="0"/>
              <a:t> above the ground in meters at which the aircraft will </a:t>
            </a:r>
            <a:r>
              <a:rPr lang="en-US" sz="2000" dirty="0" smtClean="0"/>
              <a:t>flare</a:t>
            </a:r>
            <a:r>
              <a:rPr lang="en-US" sz="2000" dirty="0"/>
              <a:t>, regardless of its </a:t>
            </a:r>
            <a:r>
              <a:rPr lang="en-US" sz="2000" dirty="0" smtClean="0"/>
              <a:t>	descent </a:t>
            </a:r>
            <a:r>
              <a:rPr lang="en-US" sz="2000" dirty="0"/>
              <a:t>rate (</a:t>
            </a:r>
            <a:r>
              <a:rPr lang="en-US" sz="2000" dirty="0" smtClean="0">
                <a:solidFill>
                  <a:srgbClr val="00B050"/>
                </a:solidFill>
              </a:rPr>
              <a:t>set value = 3 m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000" dirty="0"/>
              <a:t>   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More info: http</a:t>
            </a:r>
            <a:r>
              <a:rPr lang="en-US" sz="2000" dirty="0"/>
              <a:t>://</a:t>
            </a:r>
            <a:r>
              <a:rPr lang="en-US" sz="2000" dirty="0" smtClean="0"/>
              <a:t>ardupilot.org/plane/docs/automatic-landing.html</a:t>
            </a:r>
          </a:p>
        </p:txBody>
      </p:sp>
    </p:spTree>
    <p:extLst>
      <p:ext uri="{BB962C8B-B14F-4D97-AF65-F5344CB8AC3E}">
        <p14:creationId xmlns:p14="http://schemas.microsoft.com/office/powerpoint/2010/main" val="37848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573206" y="621100"/>
            <a:ext cx="1106151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- </a:t>
            </a:r>
            <a:r>
              <a:rPr lang="en-US" sz="2000" dirty="0">
                <a:solidFill>
                  <a:srgbClr val="0070C0"/>
                </a:solidFill>
              </a:rPr>
              <a:t> TECS_LAND_SINK</a:t>
            </a:r>
            <a:r>
              <a:rPr lang="en-US" sz="2000" dirty="0"/>
              <a:t>	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The sink </a:t>
            </a:r>
            <a:r>
              <a:rPr lang="en-US" sz="2000" dirty="0" smtClean="0">
                <a:solidFill>
                  <a:srgbClr val="FF0000"/>
                </a:solidFill>
              </a:rPr>
              <a:t>rate</a:t>
            </a:r>
            <a:r>
              <a:rPr lang="en-US" sz="2000" dirty="0" smtClean="0"/>
              <a:t> for the final stage of landing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set value = </a:t>
            </a:r>
            <a:r>
              <a:rPr lang="en-US" sz="2000" dirty="0" smtClean="0">
                <a:solidFill>
                  <a:srgbClr val="00B050"/>
                </a:solidFill>
              </a:rPr>
              <a:t>0.25 m/s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- </a:t>
            </a:r>
            <a:r>
              <a:rPr lang="en-US" sz="2000" dirty="0">
                <a:solidFill>
                  <a:srgbClr val="0070C0"/>
                </a:solidFill>
              </a:rPr>
              <a:t> LAND_PITCH_CD </a:t>
            </a:r>
            <a:r>
              <a:rPr lang="en-US" sz="2000" dirty="0"/>
              <a:t>	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Sets </a:t>
            </a:r>
            <a:r>
              <a:rPr lang="en-US" sz="2000" dirty="0"/>
              <a:t>the minimum </a:t>
            </a:r>
            <a:r>
              <a:rPr lang="en-US" sz="2000" dirty="0">
                <a:solidFill>
                  <a:srgbClr val="FF0000"/>
                </a:solidFill>
              </a:rPr>
              <a:t>pitch</a:t>
            </a:r>
            <a:r>
              <a:rPr lang="en-US" sz="2000" dirty="0"/>
              <a:t> target in the flare (in </a:t>
            </a:r>
            <a:r>
              <a:rPr lang="en-US" sz="2000" dirty="0" err="1"/>
              <a:t>centi</a:t>
            </a:r>
            <a:r>
              <a:rPr lang="en-US" sz="2000" dirty="0"/>
              <a:t>-degrees) (</a:t>
            </a:r>
            <a:r>
              <a:rPr lang="en-US" sz="2000" dirty="0">
                <a:solidFill>
                  <a:srgbClr val="00B050"/>
                </a:solidFill>
              </a:rPr>
              <a:t>set value = </a:t>
            </a:r>
            <a:r>
              <a:rPr lang="en-US" sz="2000" dirty="0" smtClean="0">
                <a:solidFill>
                  <a:srgbClr val="00B050"/>
                </a:solidFill>
              </a:rPr>
              <a:t>1500 </a:t>
            </a:r>
            <a:r>
              <a:rPr lang="en-US" sz="2000" dirty="0" err="1" smtClean="0">
                <a:solidFill>
                  <a:srgbClr val="00B050"/>
                </a:solidFill>
              </a:rPr>
              <a:t>cdeg</a:t>
            </a:r>
            <a:r>
              <a:rPr lang="en-US" sz="2000" dirty="0" smtClean="0"/>
              <a:t>)</a:t>
            </a:r>
          </a:p>
          <a:p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-  TECS_LAND_DAMP </a:t>
            </a:r>
            <a:r>
              <a:rPr lang="en-US" sz="2000" dirty="0"/>
              <a:t>	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Damping </a:t>
            </a:r>
            <a:r>
              <a:rPr lang="en-US" sz="2000" dirty="0"/>
              <a:t>constant for the </a:t>
            </a:r>
            <a:r>
              <a:rPr lang="en-US" sz="2000" dirty="0">
                <a:solidFill>
                  <a:srgbClr val="FF0000"/>
                </a:solidFill>
              </a:rPr>
              <a:t>pitch</a:t>
            </a:r>
            <a:r>
              <a:rPr lang="en-US" sz="2000" dirty="0"/>
              <a:t> control </a:t>
            </a:r>
            <a:r>
              <a:rPr lang="en-US" sz="2000" dirty="0" smtClean="0"/>
              <a:t>during flare. </a:t>
            </a:r>
            <a:r>
              <a:rPr lang="en-US" sz="2000" dirty="0"/>
              <a:t>A larger number will cause the pitch </a:t>
            </a:r>
            <a:r>
              <a:rPr lang="en-US" sz="2000" dirty="0" smtClean="0"/>
              <a:t>	demand </a:t>
            </a:r>
            <a:r>
              <a:rPr lang="en-US" sz="2000" dirty="0"/>
              <a:t>to </a:t>
            </a:r>
            <a:r>
              <a:rPr lang="en-US" sz="2000" dirty="0" smtClean="0"/>
              <a:t>change </a:t>
            </a:r>
            <a:r>
              <a:rPr lang="en-US" sz="2000" dirty="0"/>
              <a:t>more slowly (in </a:t>
            </a:r>
            <a:r>
              <a:rPr lang="en-US" sz="2000" dirty="0" err="1"/>
              <a:t>centi</a:t>
            </a:r>
            <a:r>
              <a:rPr lang="en-US" sz="2000" dirty="0"/>
              <a:t>-degrees) (</a:t>
            </a:r>
            <a:r>
              <a:rPr lang="en-US" sz="2000" dirty="0">
                <a:solidFill>
                  <a:srgbClr val="00B050"/>
                </a:solidFill>
              </a:rPr>
              <a:t>set value = </a:t>
            </a:r>
            <a:r>
              <a:rPr lang="en-US" sz="2000" dirty="0" smtClean="0">
                <a:solidFill>
                  <a:srgbClr val="00B050"/>
                </a:solidFill>
              </a:rPr>
              <a:t>0.5 </a:t>
            </a:r>
            <a:r>
              <a:rPr lang="en-US" sz="2000" dirty="0" err="1" smtClean="0">
                <a:solidFill>
                  <a:srgbClr val="00B050"/>
                </a:solidFill>
              </a:rPr>
              <a:t>cdeg</a:t>
            </a:r>
            <a:r>
              <a:rPr lang="en-US" sz="2000" dirty="0" smtClean="0"/>
              <a:t>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smtClean="0">
                <a:solidFill>
                  <a:srgbClr val="0070C0"/>
                </a:solidFill>
              </a:rPr>
              <a:t> -  LEVEL_ROLL_LIMIT </a:t>
            </a:r>
            <a:r>
              <a:rPr lang="en-US" sz="2000" dirty="0"/>
              <a:t>	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Prevent </a:t>
            </a:r>
            <a:r>
              <a:rPr lang="en-US" sz="2000" dirty="0">
                <a:solidFill>
                  <a:srgbClr val="FF0000"/>
                </a:solidFill>
              </a:rPr>
              <a:t>wing strike</a:t>
            </a:r>
            <a:r>
              <a:rPr lang="en-US" sz="2000" dirty="0"/>
              <a:t>, so if there is a significant cross-wind then it is likely that the aircraft will not </a:t>
            </a:r>
            <a:r>
              <a:rPr lang="en-US" sz="2000" dirty="0" smtClean="0"/>
              <a:t>	be </a:t>
            </a:r>
            <a:r>
              <a:rPr lang="en-US" sz="2000" dirty="0"/>
              <a:t>able to maintain the exact path (</a:t>
            </a:r>
            <a:r>
              <a:rPr lang="en-US" sz="2000" dirty="0">
                <a:solidFill>
                  <a:srgbClr val="00B050"/>
                </a:solidFill>
              </a:rPr>
              <a:t>set value = </a:t>
            </a:r>
            <a:r>
              <a:rPr lang="en-US" sz="2000" dirty="0" smtClean="0">
                <a:solidFill>
                  <a:srgbClr val="00B050"/>
                </a:solidFill>
              </a:rPr>
              <a:t>5 </a:t>
            </a:r>
            <a:r>
              <a:rPr lang="en-US" sz="2000" dirty="0" err="1" smtClean="0">
                <a:solidFill>
                  <a:srgbClr val="00B050"/>
                </a:solidFill>
              </a:rPr>
              <a:t>deg</a:t>
            </a:r>
            <a:r>
              <a:rPr lang="en-US" sz="2000" dirty="0" smtClean="0"/>
              <a:t>)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FF0000"/>
                </a:solidFill>
              </a:rPr>
              <a:t>AFTER LANDING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/>
          </a:p>
          <a:p>
            <a:r>
              <a:rPr lang="en-US" sz="2000" dirty="0" smtClean="0">
                <a:solidFill>
                  <a:srgbClr val="0070C0"/>
                </a:solidFill>
              </a:rPr>
              <a:t> -  LAND_DISARMDELAY </a:t>
            </a:r>
            <a:r>
              <a:rPr lang="en-US" sz="2000" dirty="0"/>
              <a:t>	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Will </a:t>
            </a:r>
            <a:r>
              <a:rPr lang="en-US" sz="2000" dirty="0"/>
              <a:t>disarm the </a:t>
            </a:r>
            <a:r>
              <a:rPr lang="en-US" sz="2000" dirty="0" smtClean="0"/>
              <a:t>motor after landing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set value = 5 s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000" dirty="0" smtClean="0">
                <a:solidFill>
                  <a:srgbClr val="0070C0"/>
                </a:solidFill>
              </a:rPr>
              <a:t> -  LAND_THEN_NEUTRL </a:t>
            </a:r>
            <a:r>
              <a:rPr lang="en-US" sz="2000" dirty="0"/>
              <a:t>	</a:t>
            </a:r>
          </a:p>
          <a:p>
            <a:r>
              <a:rPr lang="en-US" sz="2000" dirty="0"/>
              <a:t>	Set servos to neutral after landing (</a:t>
            </a:r>
            <a:r>
              <a:rPr lang="en-US" sz="2000" dirty="0">
                <a:solidFill>
                  <a:srgbClr val="00B050"/>
                </a:solidFill>
              </a:rPr>
              <a:t>set value = </a:t>
            </a:r>
            <a:r>
              <a:rPr lang="en-US" sz="2000" dirty="0" smtClean="0">
                <a:solidFill>
                  <a:srgbClr val="00B050"/>
                </a:solidFill>
              </a:rPr>
              <a:t>1</a:t>
            </a:r>
            <a:r>
              <a:rPr lang="en-US" sz="2000" dirty="0" smtClean="0"/>
              <a:t>)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59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1991296" y="778049"/>
            <a:ext cx="9000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ALWAYS TAKE-OFF AND LAND INTO THE WIND!!!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54" y="1800936"/>
            <a:ext cx="4572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2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1629630" y="1610561"/>
            <a:ext cx="90005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Planning of auto </a:t>
            </a:r>
            <a:r>
              <a:rPr lang="en-US" sz="3200" dirty="0">
                <a:solidFill>
                  <a:srgbClr val="FF0000"/>
                </a:solidFill>
              </a:rPr>
              <a:t>flight take-off </a:t>
            </a:r>
            <a:r>
              <a:rPr lang="en-US" sz="3200" dirty="0" smtClean="0">
                <a:solidFill>
                  <a:srgbClr val="FF0000"/>
                </a:solidFill>
              </a:rPr>
              <a:t>and landing pattern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rgbClr val="FF0000"/>
                </a:solidFill>
              </a:rPr>
              <a:t>TAKE-OFF</a:t>
            </a:r>
          </a:p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rgbClr val="FF0000"/>
                </a:solidFill>
              </a:rPr>
              <a:t>MISSION </a:t>
            </a:r>
          </a:p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rgbClr val="FF0000"/>
                </a:solidFill>
              </a:rPr>
              <a:t>LANDING</a:t>
            </a:r>
          </a:p>
        </p:txBody>
      </p:sp>
    </p:spTree>
    <p:extLst>
      <p:ext uri="{BB962C8B-B14F-4D97-AF65-F5344CB8AC3E}">
        <p14:creationId xmlns:p14="http://schemas.microsoft.com/office/powerpoint/2010/main" val="427749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4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8434</TotalTime>
  <Words>284</Words>
  <Application>Microsoft Office PowerPoint</Application>
  <PresentationFormat>Widescreen</PresentationFormat>
  <Paragraphs>114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Tadej Kosel</dc:creator>
  <cp:lastModifiedBy>Tadej Kosel</cp:lastModifiedBy>
  <cp:revision>78</cp:revision>
  <dcterms:created xsi:type="dcterms:W3CDTF">2017-06-23T05:45:01Z</dcterms:created>
  <dcterms:modified xsi:type="dcterms:W3CDTF">2017-06-29T02:22:54Z</dcterms:modified>
</cp:coreProperties>
</file>